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06D7-8AA2-4748-B812-D62D08596BBB}" type="datetimeFigureOut">
              <a:rPr lang="hu-HU" smtClean="0"/>
              <a:t>2020. 04. 20.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855-B2B3-45D0-B54F-11E4642CA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564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06D7-8AA2-4748-B812-D62D08596BBB}" type="datetimeFigureOut">
              <a:rPr lang="hu-HU" smtClean="0"/>
              <a:t>2020. 04. 20.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855-B2B3-45D0-B54F-11E4642CA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11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06D7-8AA2-4748-B812-D62D08596BBB}" type="datetimeFigureOut">
              <a:rPr lang="hu-HU" smtClean="0"/>
              <a:t>2020. 04. 20.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855-B2B3-45D0-B54F-11E4642CAA59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2225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06D7-8AA2-4748-B812-D62D08596BBB}" type="datetimeFigureOut">
              <a:rPr lang="hu-HU" smtClean="0"/>
              <a:t>2020. 04. 20.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855-B2B3-45D0-B54F-11E4642CA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9307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06D7-8AA2-4748-B812-D62D08596BBB}" type="datetimeFigureOut">
              <a:rPr lang="hu-HU" smtClean="0"/>
              <a:t>2020. 04. 20.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855-B2B3-45D0-B54F-11E4642CAA59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0726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06D7-8AA2-4748-B812-D62D08596BBB}" type="datetimeFigureOut">
              <a:rPr lang="hu-HU" smtClean="0"/>
              <a:t>2020. 04. 20.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855-B2B3-45D0-B54F-11E4642CA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7142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06D7-8AA2-4748-B812-D62D08596BBB}" type="datetimeFigureOut">
              <a:rPr lang="hu-HU" smtClean="0"/>
              <a:t>2020. 04. 20.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855-B2B3-45D0-B54F-11E4642CA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6186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06D7-8AA2-4748-B812-D62D08596BBB}" type="datetimeFigureOut">
              <a:rPr lang="hu-HU" smtClean="0"/>
              <a:t>2020. 04. 20.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855-B2B3-45D0-B54F-11E4642CA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102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06D7-8AA2-4748-B812-D62D08596BBB}" type="datetimeFigureOut">
              <a:rPr lang="hu-HU" smtClean="0"/>
              <a:t>2020. 04. 20.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855-B2B3-45D0-B54F-11E4642CA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155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06D7-8AA2-4748-B812-D62D08596BBB}" type="datetimeFigureOut">
              <a:rPr lang="hu-HU" smtClean="0"/>
              <a:t>2020. 04. 20.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855-B2B3-45D0-B54F-11E4642CA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587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06D7-8AA2-4748-B812-D62D08596BBB}" type="datetimeFigureOut">
              <a:rPr lang="hu-HU" smtClean="0"/>
              <a:t>2020. 04. 20.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855-B2B3-45D0-B54F-11E4642CA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58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06D7-8AA2-4748-B812-D62D08596BBB}" type="datetimeFigureOut">
              <a:rPr lang="hu-HU" smtClean="0"/>
              <a:t>2020. 04. 20.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855-B2B3-45D0-B54F-11E4642CA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691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06D7-8AA2-4748-B812-D62D08596BBB}" type="datetimeFigureOut">
              <a:rPr lang="hu-HU" smtClean="0"/>
              <a:t>2020. 04. 20.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855-B2B3-45D0-B54F-11E4642CA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278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06D7-8AA2-4748-B812-D62D08596BBB}" type="datetimeFigureOut">
              <a:rPr lang="hu-HU" smtClean="0"/>
              <a:t>2020. 04. 20.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855-B2B3-45D0-B54F-11E4642CA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796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06D7-8AA2-4748-B812-D62D08596BBB}" type="datetimeFigureOut">
              <a:rPr lang="hu-HU" smtClean="0"/>
              <a:t>2020. 04. 20.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855-B2B3-45D0-B54F-11E4642CA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306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A855-B2B3-45D0-B54F-11E4642CAA59}" type="slidenum">
              <a:rPr lang="hu-HU" smtClean="0"/>
              <a:t>‹#›</a:t>
            </a:fld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D06D7-8AA2-4748-B812-D62D08596BBB}" type="datetimeFigureOut">
              <a:rPr lang="hu-HU" smtClean="0"/>
              <a:t>2020. 04. 20.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696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D06D7-8AA2-4748-B812-D62D08596BBB}" type="datetimeFigureOut">
              <a:rPr lang="hu-HU" smtClean="0"/>
              <a:t>2020. 04. 20.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9EA855-B2B3-45D0-B54F-11E4642CAA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379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Torna</a:t>
            </a:r>
            <a:endParaRPr lang="hu-H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5061527"/>
            <a:ext cx="8596668" cy="97983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hu-H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Készítette: Bátori Ágnes</a:t>
            </a:r>
            <a:endParaRPr lang="hu-HU" sz="20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838" y="3258245"/>
            <a:ext cx="2097206" cy="156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324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dirty="0" smtClean="0"/>
              <a:t>FELHASZNÁLT IRODALOM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Köntös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ZoltánnéTóth Andrea-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RieglMariann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Hogyan csináljam (harmadik </a:t>
            </a:r>
            <a:r>
              <a:rPr lang="hu-H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bővitett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kiadás)</a:t>
            </a:r>
          </a:p>
          <a:p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Székely Márta: Érettségi mintatételek és témakörök vázlata testnevelésbőé (Maxim kiadó)</a:t>
            </a:r>
          </a:p>
          <a:p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75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3491"/>
          </a:xfrm>
        </p:spPr>
        <p:txBody>
          <a:bodyPr>
            <a:noAutofit/>
          </a:bodyPr>
          <a:lstStyle/>
          <a:p>
            <a:pPr algn="ctr"/>
            <a:r>
              <a:rPr lang="hu-H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torna története</a:t>
            </a:r>
            <a:endParaRPr lang="hu-H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727200"/>
            <a:ext cx="8596668" cy="4775200"/>
          </a:xfrm>
        </p:spPr>
        <p:txBody>
          <a:bodyPr>
            <a:normAutofit/>
          </a:bodyPr>
          <a:lstStyle/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 évvel ezelőtt görögök megalkották a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gymnastic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szót.</a:t>
            </a:r>
          </a:p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Kínai birodalomban vallási szertartás alapján torna jellegű gyakorlatokat végeztek.</a:t>
            </a:r>
          </a:p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Arisztotelész szerint: A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imnastics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nem csak művészet, de tudomány is, 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antromometriai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tudomány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társadalmi indíttatással. </a:t>
            </a:r>
            <a:endParaRPr 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torna, mint az egészséges életmód szerves része a XVII. században jelent meg Európa szerte. </a:t>
            </a:r>
            <a:endParaRPr 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német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Guts-Muths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Jahn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majd a svájci Pestalozzi 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tevékenysége során kidolgozták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„német torna” rendszerét, majd az egész kontinensen népszerűsítették azt. </a:t>
            </a:r>
            <a:endParaRPr 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Magyarországon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Mária Terézia idejére tehető a torna megjelenése. Elsősorban a katonai képzés és az iskolai nevelés részeként 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alkalmazták.</a:t>
            </a:r>
          </a:p>
          <a:p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első újkori olimpia lendületet adott a tornasportnak is. 1896-ban Athénban a legtöbb versenyszámmal a tornasport 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debütált.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716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508000"/>
            <a:ext cx="8596668" cy="794327"/>
          </a:xfrm>
        </p:spPr>
        <p:txBody>
          <a:bodyPr>
            <a:normAutofit/>
          </a:bodyPr>
          <a:lstStyle/>
          <a:p>
            <a:pPr algn="ctr"/>
            <a:r>
              <a:rPr lang="hu-H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Jellemzői</a:t>
            </a:r>
            <a:endParaRPr lang="hu-H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662545"/>
            <a:ext cx="8596668" cy="4378817"/>
          </a:xfrm>
        </p:spPr>
        <p:txBody>
          <a:bodyPr/>
          <a:lstStyle/>
          <a:p>
            <a:r>
              <a:rPr lang="hu-HU" b="1" dirty="0" smtClean="0"/>
              <a:t>Speciális részterülete a testnevelésnek és sportnak</a:t>
            </a:r>
          </a:p>
          <a:p>
            <a:r>
              <a:rPr lang="hu-HU" b="1" dirty="0"/>
              <a:t>A tornasportot a három alapsportág közé soroljuk az atlétika és az úszás </a:t>
            </a:r>
            <a:r>
              <a:rPr lang="hu-HU" b="1" dirty="0" smtClean="0"/>
              <a:t>mellett.</a:t>
            </a:r>
          </a:p>
          <a:p>
            <a:r>
              <a:rPr lang="hu-HU" b="1" dirty="0" smtClean="0"/>
              <a:t>Sokoldalú képzésnek, a harmonikus személyiségfejlesztés, egészséges testi fejlődés és egészségmegőrzés fontos tényezője.</a:t>
            </a:r>
          </a:p>
          <a:p>
            <a:r>
              <a:rPr lang="hu-HU" b="1" dirty="0" smtClean="0"/>
              <a:t>Alapvető céljav az egészség megőrzése, mozgáskultúra fejlesztése.</a:t>
            </a:r>
          </a:p>
          <a:p>
            <a:r>
              <a:rPr lang="hu-HU" b="1" dirty="0" smtClean="0"/>
              <a:t>Hét szakága van: sporttorna, aerobik, akrobatikus torna, gumiasztalugrás, ritmikus </a:t>
            </a:r>
            <a:r>
              <a:rPr lang="hu-HU" b="1" dirty="0"/>
              <a:t>gimnasztika(RG</a:t>
            </a:r>
            <a:r>
              <a:rPr lang="hu-HU" b="1" dirty="0" smtClean="0"/>
              <a:t>),mindenki tornája.</a:t>
            </a:r>
          </a:p>
          <a:p>
            <a:r>
              <a:rPr lang="hu-HU" b="1" dirty="0" smtClean="0"/>
              <a:t>Legfiatalabb életkorban elkezdhető sportág.</a:t>
            </a:r>
          </a:p>
          <a:p>
            <a:r>
              <a:rPr lang="hu-HU" b="1" dirty="0" smtClean="0"/>
              <a:t>Motoros képességeket fejleszt: egyensúlyérzéket, téri tájékozódási képességet, ritmusérzéket, reakcióképességet</a:t>
            </a:r>
          </a:p>
          <a:p>
            <a:r>
              <a:rPr lang="hu-HU" b="1" dirty="0" smtClean="0"/>
              <a:t>Kondicionális képességet </a:t>
            </a:r>
            <a:r>
              <a:rPr lang="hu-HU" b="1" dirty="0" err="1" smtClean="0"/>
              <a:t>fejlest</a:t>
            </a:r>
            <a:r>
              <a:rPr lang="hu-HU" b="1" dirty="0" smtClean="0"/>
              <a:t>: gyorsaság,,</a:t>
            </a:r>
            <a:r>
              <a:rPr lang="hu-HU" b="1" dirty="0" err="1" smtClean="0"/>
              <a:t>gyorserőt,erő</a:t>
            </a:r>
            <a:r>
              <a:rPr lang="hu-HU" b="1" dirty="0" smtClean="0"/>
              <a:t>-állóképességet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1617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6618"/>
          </a:xfrm>
        </p:spPr>
        <p:txBody>
          <a:bodyPr>
            <a:normAutofit/>
          </a:bodyPr>
          <a:lstStyle/>
          <a:p>
            <a:pPr algn="ctr"/>
            <a:r>
              <a:rPr lang="hu-H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Jellemzői/2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59345"/>
            <a:ext cx="8596668" cy="4582017"/>
          </a:xfrm>
        </p:spPr>
        <p:txBody>
          <a:bodyPr>
            <a:normAutofit lnSpcReduction="10000"/>
          </a:bodyPr>
          <a:lstStyle/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Személyiségfejlesztő hatás: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bátorság, akaraterő,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figyelemkoncentráció,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fegyelmezettség,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önbizalom, felelőségérzet,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esztétikai igényesség,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stressztűrő képesség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kreativitás</a:t>
            </a: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Mozgásműveltség fejlesztése: elméleti ismeretek (szabályok), balesetvédelmi  előírások ismerete</a:t>
            </a:r>
          </a:p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Új mozgáskészségek alakulnak ki</a:t>
            </a: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901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>
            <a:normAutofit/>
          </a:bodyPr>
          <a:lstStyle/>
          <a:p>
            <a:pPr algn="ctr"/>
            <a:r>
              <a:rPr lang="hu-H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Versenyszámai</a:t>
            </a:r>
            <a:endParaRPr lang="hu-H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84663"/>
            <a:ext cx="8596668" cy="5120640"/>
          </a:xfrm>
        </p:spPr>
        <p:txBody>
          <a:bodyPr>
            <a:normAutofit lnSpcReduction="10000"/>
          </a:bodyPr>
          <a:lstStyle/>
          <a:p>
            <a:r>
              <a:rPr lang="hu-H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Férfiak:</a:t>
            </a:r>
          </a:p>
          <a:p>
            <a:pPr marL="0" indent="0">
              <a:buNone/>
            </a:pPr>
            <a:r>
              <a:rPr lang="hu-HU" b="1" dirty="0" smtClean="0"/>
              <a:t>Talaj – Ugrás-Korlát-Nyújtó-Lólengés-Gyűrű</a:t>
            </a:r>
            <a:endParaRPr 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Nők:</a:t>
            </a:r>
          </a:p>
          <a:p>
            <a:pPr marL="0" indent="0">
              <a:buNone/>
            </a:pPr>
            <a:r>
              <a:rPr lang="hu-HU" b="1" dirty="0" smtClean="0"/>
              <a:t>Talaj-Ugrás-Felemáskorlát-Gerenda</a:t>
            </a:r>
          </a:p>
          <a:p>
            <a:r>
              <a:rPr lang="hu-HU" b="1" u="sng" dirty="0" smtClean="0"/>
              <a:t>Nemzetközi versenyek típusai</a:t>
            </a:r>
            <a:r>
              <a:rPr lang="hu-HU" b="1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 smtClean="0"/>
              <a:t>Egyéni összetett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 err="1" smtClean="0"/>
              <a:t>Szerenkénti</a:t>
            </a:r>
            <a:r>
              <a:rPr lang="hu-HU" b="1" dirty="0" smtClean="0"/>
              <a:t> döntők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 smtClean="0"/>
              <a:t>Csapat döntők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 smtClean="0"/>
              <a:t>Kvalifikációs versenyek</a:t>
            </a:r>
          </a:p>
          <a:p>
            <a:r>
              <a:rPr lang="hu-HU" b="1" u="sng" dirty="0" smtClean="0"/>
              <a:t>Hazai versenyek</a:t>
            </a:r>
            <a:r>
              <a:rPr lang="hu-HU" b="1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 smtClean="0"/>
              <a:t>Különböző korcsoportokban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 err="1" smtClean="0"/>
              <a:t>Diák,ifjúsági,felnőtt</a:t>
            </a:r>
            <a:endParaRPr lang="hu-HU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 smtClean="0"/>
              <a:t>Különböző kategória (A,B)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4590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2149"/>
          </a:xfrm>
        </p:spPr>
        <p:txBody>
          <a:bodyPr>
            <a:normAutofit/>
          </a:bodyPr>
          <a:lstStyle/>
          <a:p>
            <a:r>
              <a:rPr lang="hu-H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tornasport kiemelkedő </a:t>
            </a:r>
            <a:r>
              <a:rPr lang="hu-H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alakjai</a:t>
            </a:r>
            <a:endParaRPr lang="hu-H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471749"/>
            <a:ext cx="8596668" cy="4894217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Kato</a:t>
            </a:r>
            <a:r>
              <a:rPr lang="hu-HU" dirty="0" smtClean="0"/>
              <a:t> </a:t>
            </a:r>
            <a:r>
              <a:rPr lang="hu-HU" dirty="0" err="1"/>
              <a:t>Szavao</a:t>
            </a:r>
            <a:r>
              <a:rPr lang="hu-HU" dirty="0"/>
              <a:t>, japán tornász, 8x olimpiai bajnok (1968,1972,1976</a:t>
            </a:r>
            <a:r>
              <a:rPr lang="hu-HU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Vera </a:t>
            </a:r>
            <a:r>
              <a:rPr lang="hu-HU" dirty="0" err="1" smtClean="0"/>
              <a:t>Caslavska</a:t>
            </a:r>
            <a:r>
              <a:rPr lang="hu-HU" dirty="0" smtClean="0"/>
              <a:t>, csehszlovák tornásznő, 7x olimpiai bajnok (1960,1964,1968)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Viktor </a:t>
            </a:r>
            <a:r>
              <a:rPr lang="hu-HU" dirty="0" err="1" smtClean="0"/>
              <a:t>Csukarin</a:t>
            </a:r>
            <a:r>
              <a:rPr lang="hu-HU" dirty="0" smtClean="0"/>
              <a:t>, szovjet tornász, 7x olimpiai bajnok (1952,1956)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Nakajama</a:t>
            </a:r>
            <a:r>
              <a:rPr lang="hu-HU" dirty="0" smtClean="0"/>
              <a:t> </a:t>
            </a:r>
            <a:r>
              <a:rPr lang="hu-HU" dirty="0" err="1" smtClean="0"/>
              <a:t>Akinori</a:t>
            </a:r>
            <a:r>
              <a:rPr lang="hu-HU" dirty="0" smtClean="0"/>
              <a:t>, japán tornász, 6x olimpiai bajnok (1968,1972)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Vital</a:t>
            </a:r>
            <a:r>
              <a:rPr lang="hu-HU" dirty="0" smtClean="0"/>
              <a:t> </a:t>
            </a:r>
            <a:r>
              <a:rPr lang="hu-HU" dirty="0" err="1" smtClean="0"/>
              <a:t>Scserba</a:t>
            </a:r>
            <a:r>
              <a:rPr lang="hu-HU" dirty="0" smtClean="0"/>
              <a:t>, fehérorosz tornász, 6x olimpiai bajnok (1992,1996)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Ono </a:t>
            </a:r>
            <a:r>
              <a:rPr lang="hu-HU" dirty="0" err="1" smtClean="0"/>
              <a:t>Takasi</a:t>
            </a:r>
            <a:r>
              <a:rPr lang="hu-HU" dirty="0" smtClean="0"/>
              <a:t>, japán tornász, 5x olimpiai bajnok (1952,1956,1960,1964)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Keleti </a:t>
            </a:r>
            <a:r>
              <a:rPr lang="hu-HU" dirty="0"/>
              <a:t>Ágnes, magyar tornásznő, 5x olimpiai bajnok (1952,1956)</a:t>
            </a:r>
          </a:p>
          <a:p>
            <a:pPr>
              <a:lnSpc>
                <a:spcPct val="150000"/>
              </a:lnSpc>
            </a:pPr>
            <a:r>
              <a:rPr lang="hu-HU" dirty="0" err="1"/>
              <a:t>Nadia</a:t>
            </a:r>
            <a:r>
              <a:rPr lang="hu-HU" dirty="0"/>
              <a:t> </a:t>
            </a:r>
            <a:r>
              <a:rPr lang="hu-HU" dirty="0" err="1"/>
              <a:t>Comaneci</a:t>
            </a:r>
            <a:r>
              <a:rPr lang="hu-HU" dirty="0"/>
              <a:t>, román tornásznő, 5x olimpiai bajnok (1976,1980)</a:t>
            </a:r>
          </a:p>
          <a:p>
            <a:pPr marL="0" indent="0">
              <a:lnSpc>
                <a:spcPct val="150000"/>
              </a:lnSpc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3914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Magyar tornászok az </a:t>
            </a:r>
            <a:r>
              <a:rPr lang="hu-H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olimpiai játékokon</a:t>
            </a:r>
            <a:endParaRPr lang="hu-H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898469"/>
            <a:ext cx="8596668" cy="45894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/>
              <a:t>A magyar tornászok a nyári olimpiai játékokon 15 arany, 11 ezüst és 14 bronzérmet szereztek.</a:t>
            </a:r>
          </a:p>
          <a:p>
            <a:pPr marL="0" indent="0">
              <a:buNone/>
            </a:pPr>
            <a:r>
              <a:rPr lang="hu-HU" b="1" dirty="0"/>
              <a:t>Olimpiai bajnokaink:</a:t>
            </a:r>
          </a:p>
          <a:p>
            <a:r>
              <a:rPr lang="hu-HU" dirty="0"/>
              <a:t>Pelle István, 1932 talaj és lólengés</a:t>
            </a:r>
          </a:p>
          <a:p>
            <a:r>
              <a:rPr lang="hu-HU" dirty="0"/>
              <a:t>Pataki Ferenc, 1948 talaj</a:t>
            </a:r>
          </a:p>
          <a:p>
            <a:r>
              <a:rPr lang="hu-HU" dirty="0"/>
              <a:t>Keleti Ágnes, 1952 talaj, 1956 talaj, gerenda és felemás korlát</a:t>
            </a:r>
          </a:p>
          <a:p>
            <a:r>
              <a:rPr lang="hu-HU" dirty="0"/>
              <a:t>Korondi Margit, 1952 felemás korlát</a:t>
            </a:r>
          </a:p>
          <a:p>
            <a:r>
              <a:rPr lang="hu-HU" dirty="0"/>
              <a:t>Női kéziszer csapat (Bodó Andrea, Keleti Ágnes, Kertész </a:t>
            </a:r>
            <a:r>
              <a:rPr lang="hu-HU" dirty="0" err="1"/>
              <a:t>Alíz</a:t>
            </a:r>
            <a:r>
              <a:rPr lang="hu-HU" dirty="0"/>
              <a:t>, Korondi Margit, Köteles Erzsébet, Tass Olga), 1952</a:t>
            </a:r>
          </a:p>
          <a:p>
            <a:r>
              <a:rPr lang="hu-HU" dirty="0"/>
              <a:t>Magyar Zoltán, 1976 lólengés, 1980 lólengés</a:t>
            </a:r>
          </a:p>
          <a:p>
            <a:r>
              <a:rPr lang="hu-HU" dirty="0"/>
              <a:t>Borkai Zsolt, 1988 lólengés</a:t>
            </a:r>
          </a:p>
          <a:p>
            <a:r>
              <a:rPr lang="hu-HU" dirty="0" err="1"/>
              <a:t>Ónódi</a:t>
            </a:r>
            <a:r>
              <a:rPr lang="hu-HU" dirty="0"/>
              <a:t> Henrietta, 1992 ugrás</a:t>
            </a:r>
          </a:p>
          <a:p>
            <a:r>
              <a:rPr lang="hu-HU" dirty="0" err="1"/>
              <a:t>Csollány</a:t>
            </a:r>
            <a:r>
              <a:rPr lang="hu-HU" dirty="0"/>
              <a:t> Szilveszter, 2000 gyűrű</a:t>
            </a:r>
          </a:p>
          <a:p>
            <a:r>
              <a:rPr lang="hu-HU" dirty="0" err="1"/>
              <a:t>Berki</a:t>
            </a:r>
            <a:r>
              <a:rPr lang="hu-HU" dirty="0"/>
              <a:t> Krisztián, 2012 lólengés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49565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8660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SEGÍTSÉGADÁS ALAPELVEI</a:t>
            </a:r>
            <a:endParaRPr lang="hu-H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386840"/>
            <a:ext cx="8596668" cy="46545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Segítségadás: könnyítő beavatkozás a mozgás gyakorlása során.</a:t>
            </a:r>
          </a:p>
          <a:p>
            <a:pPr marL="0" indent="0">
              <a:buNone/>
            </a:pPr>
            <a:r>
              <a:rPr lang="hu-HU" b="1" u="sng" dirty="0" smtClean="0"/>
              <a:t>Miért?</a:t>
            </a:r>
          </a:p>
          <a:p>
            <a:r>
              <a:rPr lang="hu-HU" dirty="0" smtClean="0"/>
              <a:t>Kizárja a balesetet.</a:t>
            </a:r>
          </a:p>
          <a:p>
            <a:r>
              <a:rPr lang="hu-HU" dirty="0" smtClean="0"/>
              <a:t>Helyes mozgás tanulást segíti</a:t>
            </a:r>
          </a:p>
          <a:p>
            <a:r>
              <a:rPr lang="hu-HU" dirty="0" smtClean="0"/>
              <a:t>Pszichés gátlást csökkenti.</a:t>
            </a:r>
          </a:p>
          <a:p>
            <a:pPr marL="0" indent="0">
              <a:buNone/>
            </a:pPr>
            <a:r>
              <a:rPr lang="hu-HU" b="1" u="sng" dirty="0" smtClean="0"/>
              <a:t>Milyen szempontot vegyünk figyelembe?</a:t>
            </a:r>
          </a:p>
          <a:p>
            <a:r>
              <a:rPr lang="hu-HU" dirty="0" smtClean="0"/>
              <a:t>Képzettségét a tornásznak.</a:t>
            </a:r>
          </a:p>
          <a:p>
            <a:r>
              <a:rPr lang="hu-HU" dirty="0" smtClean="0"/>
              <a:t>Gyakorló neme. (hol, hogyan fogjuk meg)</a:t>
            </a:r>
          </a:p>
          <a:p>
            <a:r>
              <a:rPr lang="hu-HU" dirty="0" smtClean="0"/>
              <a:t>Edzésen vagy versenyen.</a:t>
            </a:r>
          </a:p>
          <a:p>
            <a:pPr marL="0" indent="0">
              <a:buNone/>
            </a:pPr>
            <a:r>
              <a:rPr lang="hu-HU" b="1" u="sng" dirty="0" smtClean="0"/>
              <a:t>Formái</a:t>
            </a:r>
            <a:r>
              <a:rPr lang="hu-HU" dirty="0" smtClean="0"/>
              <a:t>:</a:t>
            </a:r>
          </a:p>
          <a:p>
            <a:r>
              <a:rPr lang="hu-HU" dirty="0" smtClean="0"/>
              <a:t>Közvetlen</a:t>
            </a:r>
          </a:p>
          <a:p>
            <a:r>
              <a:rPr lang="hu-HU" dirty="0" smtClean="0"/>
              <a:t>Közvetett</a:t>
            </a:r>
          </a:p>
          <a:p>
            <a:r>
              <a:rPr lang="hu-HU" dirty="0" smtClean="0"/>
              <a:t>Biztonsági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4951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5340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BALESETVÉDELEM</a:t>
            </a:r>
            <a:endParaRPr lang="hu-H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661161"/>
            <a:ext cx="8596668" cy="4380202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sz="2000" dirty="0" smtClean="0"/>
              <a:t>Tornaterem hőmérséklete 20 C fölött legyen.</a:t>
            </a:r>
          </a:p>
          <a:p>
            <a:r>
              <a:rPr lang="hu-HU" sz="2000" dirty="0" smtClean="0"/>
              <a:t>Szerek állapotát rendszeresen ellenőrizni.</a:t>
            </a:r>
          </a:p>
          <a:p>
            <a:r>
              <a:rPr lang="hu-HU" sz="2000" dirty="0" smtClean="0"/>
              <a:t>Sérült szeren nem lehet dolgozni.</a:t>
            </a:r>
          </a:p>
          <a:p>
            <a:r>
              <a:rPr lang="hu-HU" sz="2000" dirty="0" smtClean="0"/>
              <a:t>Megfelelő mennyiségű szőnyeg a szerek alatt.</a:t>
            </a:r>
          </a:p>
          <a:p>
            <a:r>
              <a:rPr lang="hu-HU" sz="2000" dirty="0" smtClean="0"/>
              <a:t>Alapos bemelegítés.</a:t>
            </a:r>
          </a:p>
          <a:p>
            <a:r>
              <a:rPr lang="hu-HU" sz="2000" dirty="0" smtClean="0"/>
              <a:t>Gyakorlás csak felügyelettel.</a:t>
            </a:r>
          </a:p>
          <a:p>
            <a:r>
              <a:rPr lang="hu-HU" sz="2000" dirty="0" smtClean="0"/>
              <a:t>Fokozatosság betartása.</a:t>
            </a:r>
          </a:p>
          <a:p>
            <a:r>
              <a:rPr lang="hu-HU" sz="2000" dirty="0" smtClean="0"/>
              <a:t>Fáradtan nincs új elme tanulása.</a:t>
            </a:r>
          </a:p>
          <a:p>
            <a:r>
              <a:rPr lang="hu-HU" sz="2000" dirty="0" smtClean="0"/>
              <a:t>Betegség esetén pihenés legyen.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62313750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11610</TotalTime>
  <Words>625</Words>
  <Application>Microsoft Office PowerPoint</Application>
  <PresentationFormat>Szélesvásznú</PresentationFormat>
  <Paragraphs>99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Trebuchet MS</vt:lpstr>
      <vt:lpstr>Wingdings</vt:lpstr>
      <vt:lpstr>Wingdings 3</vt:lpstr>
      <vt:lpstr>Fazetta</vt:lpstr>
      <vt:lpstr>Torna</vt:lpstr>
      <vt:lpstr>A torna története</vt:lpstr>
      <vt:lpstr>Jellemzői</vt:lpstr>
      <vt:lpstr>Jellemzői/2</vt:lpstr>
      <vt:lpstr>Versenyszámai</vt:lpstr>
      <vt:lpstr>A tornasport kiemelkedő alakjai</vt:lpstr>
      <vt:lpstr>Magyar tornászok az olimpiai játékokon</vt:lpstr>
      <vt:lpstr>SEGÍTSÉGADÁS ALAPELVEI</vt:lpstr>
      <vt:lpstr>BALESETVÉDELEM</vt:lpstr>
      <vt:lpstr>FELHASZNÁLT IRODALOM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Torna</dc:title>
  <dc:creator>User</dc:creator>
  <cp:lastModifiedBy>User</cp:lastModifiedBy>
  <cp:revision>18</cp:revision>
  <dcterms:created xsi:type="dcterms:W3CDTF">2020-03-30T09:18:08Z</dcterms:created>
  <dcterms:modified xsi:type="dcterms:W3CDTF">2020-04-20T09:12:22Z</dcterms:modified>
</cp:coreProperties>
</file>